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handoutMasterIdLst>
    <p:handoutMasterId r:id="rId22"/>
  </p:handoutMasterIdLst>
  <p:sldIdLst>
    <p:sldId id="303" r:id="rId2"/>
    <p:sldId id="566" r:id="rId3"/>
    <p:sldId id="565" r:id="rId4"/>
    <p:sldId id="567" r:id="rId5"/>
    <p:sldId id="551" r:id="rId6"/>
    <p:sldId id="568" r:id="rId7"/>
    <p:sldId id="569" r:id="rId8"/>
    <p:sldId id="570" r:id="rId9"/>
    <p:sldId id="571" r:id="rId10"/>
    <p:sldId id="557" r:id="rId11"/>
    <p:sldId id="560" r:id="rId12"/>
    <p:sldId id="572" r:id="rId13"/>
    <p:sldId id="487" r:id="rId14"/>
    <p:sldId id="319" r:id="rId15"/>
    <p:sldId id="346" r:id="rId16"/>
    <p:sldId id="573" r:id="rId17"/>
    <p:sldId id="574" r:id="rId18"/>
    <p:sldId id="575" r:id="rId19"/>
    <p:sldId id="561" r:id="rId2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85"/>
    <p:restoredTop sz="75306"/>
  </p:normalViewPr>
  <p:slideViewPr>
    <p:cSldViewPr snapToGrid="0" snapToObjects="1">
      <p:cViewPr>
        <p:scale>
          <a:sx n="101" d="100"/>
          <a:sy n="101" d="100"/>
        </p:scale>
        <p:origin x="808" y="40"/>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9/8/23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9/8/23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Quarto provides a lab notebook interface for analysis, visualization, and annotation of our work.</a:t>
            </a:r>
          </a:p>
          <a:p>
            <a:endParaRPr lang="en-US" dirty="0"/>
          </a:p>
          <a:p>
            <a:r>
              <a:rPr lang="en-US" dirty="0"/>
              <a:t>It is quickly becoming the gold standard for reproducible data analysis.  We will use Quarto in this session and we encourage you to continue using it consistently in your future work when you do anything in R.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Quarto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888429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13</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 We’ll practice this later.</a:t>
            </a:r>
            <a:endParaRPr lang="en-US" baseline="0" dirty="0"/>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R going on in the second line of code.</a:t>
            </a:r>
          </a:p>
          <a:p>
            <a:endParaRPr lang="en-US" dirty="0"/>
          </a:p>
          <a:p>
            <a:r>
              <a:rPr lang="en-US" dirty="0"/>
              <a:t>…</a:t>
            </a:r>
          </a:p>
          <a:p>
            <a:endParaRPr lang="en-US" dirty="0"/>
          </a:p>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R going on in the second line of code.</a:t>
            </a:r>
          </a:p>
          <a:p>
            <a:endParaRPr lang="en-US" dirty="0"/>
          </a:p>
          <a:p>
            <a:r>
              <a:rPr lang="en-US" dirty="0"/>
              <a:t>…</a:t>
            </a:r>
          </a:p>
          <a:p>
            <a:endParaRPr lang="en-US" dirty="0"/>
          </a:p>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489105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301621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884007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bio</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468409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headshot</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361890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i="1" dirty="0">
                <a:effectLst/>
              </a:rPr>
              <a:t>but don't necessarily have in-depth knowledge about complex databases with repeated and longitudinal instruments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i="1" dirty="0">
                <a:effectLst/>
              </a:rPr>
              <a:t>but aren't necessarily an expert in using it to clean, visualize, or model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i="1" dirty="0">
                <a:effectLst/>
              </a:rPr>
              <a:t>or at least aren't opposed to meeting them!</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36577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 Cloud training environment that we’ve set up specifically for this course so you don’t have to download anything. However after the course we highly recommend you download the RStudio IDE from the Posit website. It’ll look very similar to this.</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in or sign up if you don’t have an account.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785257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out the left sidebar so you have more real estate on the screen</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799163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21022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Posit Cloud IDE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today.</a:t>
            </a:r>
          </a:p>
          <a:p>
            <a:endParaRPr lang="en-US" baseline="0" dirty="0"/>
          </a:p>
          <a:p>
            <a:r>
              <a:rPr lang="en-US" baseline="0" dirty="0"/>
              <a:t>The pane I have labeled “Files and other stuff” has a few of tabs. The most important one for today is the “Files,” and you’ve already explored that. But here’s also where help pages for R commands will show.</a:t>
            </a:r>
          </a:p>
          <a:p>
            <a:endParaRPr lang="en-US" baseline="0" dirty="0"/>
          </a:p>
          <a:p>
            <a:r>
              <a:rPr lang="en-US" i="1" baseline="0" dirty="0"/>
              <a:t>Now redo the exercise and run the code chunks.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24451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6600" b="1" dirty="0"/>
              <a:t>Welcome!</a:t>
            </a:r>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dirty="0" err="1"/>
              <a:t>REDCapCon</a:t>
            </a:r>
            <a:r>
              <a:rPr lang="en-US" sz="2800" dirty="0"/>
              <a:t>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pic>
        <p:nvPicPr>
          <p:cNvPr id="2" name="Picture 1">
            <a:extLst>
              <a:ext uri="{FF2B5EF4-FFF2-40B4-BE49-F238E27FC236}">
                <a16:creationId xmlns:a16="http://schemas.microsoft.com/office/drawing/2014/main" id="{F81DFE49-F042-DDDD-19E0-B7A8D3C36D66}"/>
              </a:ext>
            </a:extLst>
          </p:cNvPr>
          <p:cNvPicPr>
            <a:picLocks noChangeAspect="1"/>
          </p:cNvPicPr>
          <p:nvPr/>
        </p:nvPicPr>
        <p:blipFill>
          <a:blip r:embed="rId4"/>
          <a:stretch>
            <a:fillRect/>
          </a:stretch>
        </p:blipFill>
        <p:spPr>
          <a:xfrm>
            <a:off x="4471514" y="1711515"/>
            <a:ext cx="3413701" cy="3765415"/>
          </a:xfrm>
          <a:prstGeom prst="rect">
            <a:avLst/>
          </a:prstGeom>
        </p:spPr>
      </p:pic>
    </p:spTree>
    <p:extLst>
      <p:ext uri="{BB962C8B-B14F-4D97-AF65-F5344CB8AC3E}">
        <p14:creationId xmlns:p14="http://schemas.microsoft.com/office/powerpoint/2010/main" val="1686179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545771" y="1640046"/>
            <a:ext cx="3658865" cy="1376686"/>
            <a:chOff x="1831585" y="1574731"/>
            <a:chExt cx="2805176"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648738"/>
              <a:ext cx="191676" cy="107721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545771" y="3256868"/>
            <a:ext cx="3658865" cy="1775630"/>
            <a:chOff x="1831585" y="2905227"/>
            <a:chExt cx="2806994" cy="1775630"/>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2911701"/>
              <a:ext cx="1955868" cy="1384995"/>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 formatting)</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7756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545771" y="5182763"/>
            <a:ext cx="3658865" cy="1077218"/>
            <a:chOff x="1852003" y="4890053"/>
            <a:chExt cx="2786576" cy="1077218"/>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4227" y="5151766"/>
              <a:ext cx="184352" cy="74455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9" cy="1077218"/>
              <a:chOff x="5011307" y="441228"/>
              <a:chExt cx="2365217"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7"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5" name="Picture 4">
            <a:extLst>
              <a:ext uri="{FF2B5EF4-FFF2-40B4-BE49-F238E27FC236}">
                <a16:creationId xmlns:a16="http://schemas.microsoft.com/office/drawing/2014/main" id="{43190A32-9492-C3C4-088C-2B3027813139}"/>
              </a:ext>
            </a:extLst>
          </p:cNvPr>
          <p:cNvPicPr>
            <a:picLocks noChangeAspect="1"/>
          </p:cNvPicPr>
          <p:nvPr/>
        </p:nvPicPr>
        <p:blipFill rotWithShape="1">
          <a:blip r:embed="rId3"/>
          <a:srcRect b="21171"/>
          <a:stretch/>
        </p:blipFill>
        <p:spPr>
          <a:xfrm>
            <a:off x="5267347" y="1535305"/>
            <a:ext cx="5829300" cy="4865496"/>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5 Minute Intro to R</a:t>
            </a:r>
          </a:p>
        </p:txBody>
      </p:sp>
    </p:spTree>
    <p:extLst>
      <p:ext uri="{BB962C8B-B14F-4D97-AF65-F5344CB8AC3E}">
        <p14:creationId xmlns:p14="http://schemas.microsoft.com/office/powerpoint/2010/main" val="4063259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2" name="Rectangle 1">
            <a:extLst>
              <a:ext uri="{FF2B5EF4-FFF2-40B4-BE49-F238E27FC236}">
                <a16:creationId xmlns:a16="http://schemas.microsoft.com/office/drawing/2014/main" id="{4ED914AB-DB7F-BE5F-53E8-F8F5E94D41DB}"/>
              </a:ext>
            </a:extLst>
          </p:cNvPr>
          <p:cNvSpPr/>
          <p:nvPr/>
        </p:nvSpPr>
        <p:spPr>
          <a:xfrm>
            <a:off x="590069" y="3351740"/>
            <a:ext cx="1226856"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1158913" y="1986174"/>
            <a:ext cx="2339102" cy="707886"/>
          </a:xfrm>
          <a:prstGeom prst="rect">
            <a:avLst/>
          </a:prstGeom>
        </p:spPr>
        <p:txBody>
          <a:bodyPr wrap="none">
            <a:spAutoFit/>
          </a:bodyPr>
          <a:lstStyle/>
          <a:p>
            <a:r>
              <a:rPr lang="en-US" sz="4000" dirty="0" err="1">
                <a:solidFill>
                  <a:schemeClr val="accent2"/>
                </a:solidFill>
                <a:latin typeface="Monaco" charset="0"/>
              </a:rPr>
              <a:t>REDCapR</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REDCapR</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REDCapR</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4313" y="3507699"/>
            <a:ext cx="11591960"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creds</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retrieve_credential_local</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pid</a:t>
              </a:r>
              <a:r>
                <a:rPr lang="en-US" sz="2800" dirty="0">
                  <a:latin typeface="Monaco" charset="0"/>
                  <a:ea typeface="Monaco" charset="0"/>
                  <a:cs typeface="Monaco" charset="0"/>
                </a:rPr>
                <a:t>)</a:t>
              </a:r>
            </a:p>
          </p:txBody>
        </p:sp>
      </p:grpSp>
      <p:sp>
        <p:nvSpPr>
          <p:cNvPr id="13" name="Rectangle 12"/>
          <p:cNvSpPr/>
          <p:nvPr/>
        </p:nvSpPr>
        <p:spPr>
          <a:xfrm>
            <a:off x="0" y="740977"/>
            <a:ext cx="12192000" cy="830997"/>
          </a:xfrm>
          <a:prstGeom prst="rect">
            <a:avLst/>
          </a:prstGeom>
        </p:spPr>
        <p:txBody>
          <a:bodyPr wrap="square">
            <a:spAutoFit/>
          </a:bodyPr>
          <a:lstStyle/>
          <a:p>
            <a:pPr algn="ctr"/>
            <a:r>
              <a:rPr lang="en-US" sz="4800" dirty="0" err="1">
                <a:latin typeface="Monaco" charset="0"/>
                <a:ea typeface="Monaco" charset="0"/>
                <a:cs typeface="Monaco" charset="0"/>
              </a:rPr>
              <a:t>retrieve_credential_local</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678224" y="4750539"/>
            <a:ext cx="9037190" cy="1679292"/>
            <a:chOff x="718885" y="4360794"/>
            <a:chExt cx="9037190" cy="1679292"/>
          </a:xfrm>
        </p:grpSpPr>
        <p:grpSp>
          <p:nvGrpSpPr>
            <p:cNvPr id="20" name="Group 19"/>
            <p:cNvGrpSpPr/>
            <p:nvPr/>
          </p:nvGrpSpPr>
          <p:grpSpPr>
            <a:xfrm>
              <a:off x="8744665" y="4706756"/>
              <a:ext cx="1011410" cy="1020522"/>
              <a:chOff x="8744665" y="4706756"/>
              <a:chExt cx="1011410" cy="1020522"/>
            </a:xfrm>
          </p:grpSpPr>
          <p:pic>
            <p:nvPicPr>
              <p:cNvPr id="14" name="Picture 13"/>
              <p:cNvPicPr>
                <a:picLocks noChangeAspect="1"/>
              </p:cNvPicPr>
              <p:nvPr/>
            </p:nvPicPr>
            <p:blipFill>
              <a:blip r:embed="rId3"/>
              <a:stretch>
                <a:fillRect/>
              </a:stretch>
            </p:blipFill>
            <p:spPr>
              <a:xfrm>
                <a:off x="8744665" y="4706756"/>
                <a:ext cx="1011410" cy="1020522"/>
              </a:xfrm>
              <a:prstGeom prst="rect">
                <a:avLst/>
              </a:prstGeom>
            </p:spPr>
          </p:pic>
          <p:sp>
            <p:nvSpPr>
              <p:cNvPr id="15" name="TextBox 14"/>
              <p:cNvSpPr txBox="1"/>
              <p:nvPr/>
            </p:nvSpPr>
            <p:spPr>
              <a:xfrm>
                <a:off x="8891486" y="4922826"/>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r="71289"/>
            <a:stretch/>
          </p:blipFill>
          <p:spPr>
            <a:xfrm>
              <a:off x="718885" y="4360794"/>
              <a:ext cx="821964" cy="1679292"/>
            </a:xfrm>
            <a:prstGeom prst="rect">
              <a:avLst/>
            </a:prstGeom>
          </p:spPr>
        </p:pic>
      </p:grpSp>
      <p:pic>
        <p:nvPicPr>
          <p:cNvPr id="3" name="Picture 2">
            <a:extLst>
              <a:ext uri="{FF2B5EF4-FFF2-40B4-BE49-F238E27FC236}">
                <a16:creationId xmlns:a16="http://schemas.microsoft.com/office/drawing/2014/main" id="{64586409-CC9D-B1E5-2413-62266D197B63}"/>
              </a:ext>
            </a:extLst>
          </p:cNvPr>
          <p:cNvPicPr>
            <a:picLocks noChangeAspect="1"/>
          </p:cNvPicPr>
          <p:nvPr/>
        </p:nvPicPr>
        <p:blipFill>
          <a:blip r:embed="rId5"/>
          <a:stretch>
            <a:fillRect/>
          </a:stretch>
        </p:blipFill>
        <p:spPr>
          <a:xfrm>
            <a:off x="10358917" y="5089573"/>
            <a:ext cx="821964" cy="1061704"/>
          </a:xfrm>
          <a:prstGeom prst="rect">
            <a:avLst/>
          </a:prstGeom>
        </p:spPr>
      </p:pic>
      <p:sp>
        <p:nvSpPr>
          <p:cNvPr id="4" name="Left Arrow 3">
            <a:extLst>
              <a:ext uri="{FF2B5EF4-FFF2-40B4-BE49-F238E27FC236}">
                <a16:creationId xmlns:a16="http://schemas.microsoft.com/office/drawing/2014/main" id="{7EA994DA-F75E-36AE-D9BD-556FF5718A75}"/>
              </a:ext>
            </a:extLst>
          </p:cNvPr>
          <p:cNvSpPr/>
          <p:nvPr/>
        </p:nvSpPr>
        <p:spPr>
          <a:xfrm>
            <a:off x="1914525" y="5429250"/>
            <a:ext cx="6272213"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2170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4313" y="3507699"/>
            <a:ext cx="11591960"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creds</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retrieve_credential_local</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pid</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AF550021-523B-E16A-17B9-047E1FE6E9FA}"/>
              </a:ext>
            </a:extLst>
          </p:cNvPr>
          <p:cNvGrpSpPr/>
          <p:nvPr/>
        </p:nvGrpSpPr>
        <p:grpSpPr>
          <a:xfrm>
            <a:off x="5226053" y="1907265"/>
            <a:ext cx="2365216" cy="1692771"/>
            <a:chOff x="1322364" y="4528478"/>
            <a:chExt cx="1503814" cy="1301318"/>
          </a:xfrm>
        </p:grpSpPr>
        <p:sp>
          <p:nvSpPr>
            <p:cNvPr id="10" name="Rounded Rectangular Callout 9">
              <a:extLst>
                <a:ext uri="{FF2B5EF4-FFF2-40B4-BE49-F238E27FC236}">
                  <a16:creationId xmlns:a16="http://schemas.microsoft.com/office/drawing/2014/main" id="{6D0AB88A-3513-F127-3942-57F7CC271E5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C9759E2-35BB-6BDE-359A-C27F599F8BD9}"/>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4EDBFB33-9977-9397-0591-635D1AFAFB44}"/>
              </a:ext>
            </a:extLst>
          </p:cNvPr>
          <p:cNvGrpSpPr/>
          <p:nvPr/>
        </p:nvGrpSpPr>
        <p:grpSpPr>
          <a:xfrm>
            <a:off x="7871281" y="1907264"/>
            <a:ext cx="3693190" cy="1692772"/>
            <a:chOff x="1322364" y="4528478"/>
            <a:chExt cx="1503814" cy="1301319"/>
          </a:xfrm>
        </p:grpSpPr>
        <p:sp>
          <p:nvSpPr>
            <p:cNvPr id="17" name="Rounded Rectangular Callout 16">
              <a:extLst>
                <a:ext uri="{FF2B5EF4-FFF2-40B4-BE49-F238E27FC236}">
                  <a16:creationId xmlns:a16="http://schemas.microsoft.com/office/drawing/2014/main" id="{EA39A982-C3EC-358B-62DF-F52ACA25BBEE}"/>
                </a:ext>
              </a:extLst>
            </p:cNvPr>
            <p:cNvSpPr/>
            <p:nvPr/>
          </p:nvSpPr>
          <p:spPr>
            <a:xfrm>
              <a:off x="1322364" y="4703869"/>
              <a:ext cx="1503814" cy="958362"/>
            </a:xfrm>
            <a:prstGeom prst="wedgeRoundRectCallout">
              <a:avLst>
                <a:gd name="adj1" fmla="val -1277"/>
                <a:gd name="adj2" fmla="val 6931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02458D6-1E21-E133-3211-A090CEAD5050}"/>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(inputs)</a:t>
              </a:r>
            </a:p>
            <a:p>
              <a:pPr algn="ctr"/>
              <a:endParaRPr lang="en-US" dirty="0">
                <a:solidFill>
                  <a:schemeClr val="bg1"/>
                </a:solidFill>
              </a:endParaRPr>
            </a:p>
          </p:txBody>
        </p:sp>
      </p:grpSp>
      <p:sp>
        <p:nvSpPr>
          <p:cNvPr id="19" name="Rounded Rectangular Callout 18">
            <a:extLst>
              <a:ext uri="{FF2B5EF4-FFF2-40B4-BE49-F238E27FC236}">
                <a16:creationId xmlns:a16="http://schemas.microsoft.com/office/drawing/2014/main" id="{629A47E9-A7D2-5384-1719-B2B698173B6C}"/>
              </a:ext>
            </a:extLst>
          </p:cNvPr>
          <p:cNvSpPr/>
          <p:nvPr/>
        </p:nvSpPr>
        <p:spPr>
          <a:xfrm>
            <a:off x="1968398" y="4435786"/>
            <a:ext cx="6041571" cy="1246648"/>
          </a:xfrm>
          <a:prstGeom prst="wedgeRoundRectCallout">
            <a:avLst>
              <a:gd name="adj1" fmla="val -45022"/>
              <a:gd name="adj2" fmla="val -9250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BF1C28C-7405-9E6C-B73D-2C5EBEC66C95}"/>
              </a:ext>
            </a:extLst>
          </p:cNvPr>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24" name="Group 23">
            <a:extLst>
              <a:ext uri="{FF2B5EF4-FFF2-40B4-BE49-F238E27FC236}">
                <a16:creationId xmlns:a16="http://schemas.microsoft.com/office/drawing/2014/main" id="{191E4B0F-5A5B-6971-4831-30356B7AB821}"/>
              </a:ext>
            </a:extLst>
          </p:cNvPr>
          <p:cNvGrpSpPr/>
          <p:nvPr/>
        </p:nvGrpSpPr>
        <p:grpSpPr>
          <a:xfrm>
            <a:off x="1968398" y="1876487"/>
            <a:ext cx="2365216" cy="1754326"/>
            <a:chOff x="1968398" y="1876487"/>
            <a:chExt cx="2365216" cy="1754326"/>
          </a:xfrm>
        </p:grpSpPr>
        <p:sp>
          <p:nvSpPr>
            <p:cNvPr id="25" name="Rounded Rectangular Callout 24">
              <a:extLst>
                <a:ext uri="{FF2B5EF4-FFF2-40B4-BE49-F238E27FC236}">
                  <a16:creationId xmlns:a16="http://schemas.microsoft.com/office/drawing/2014/main" id="{FEBE894A-645D-446D-3590-B5E69FB46375}"/>
                </a:ext>
              </a:extLst>
            </p:cNvPr>
            <p:cNvSpPr/>
            <p:nvPr/>
          </p:nvSpPr>
          <p:spPr>
            <a:xfrm>
              <a:off x="1968398" y="2135413"/>
              <a:ext cx="2365216" cy="1246649"/>
            </a:xfrm>
            <a:prstGeom prst="wedgeRoundRectCallout">
              <a:avLst>
                <a:gd name="adj1" fmla="val -75413"/>
                <a:gd name="adj2" fmla="val 7830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09D0575-237E-C732-85CA-CA97252449C4}"/>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474856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46CB8ABE-09E7-7A06-B32D-86EDC9BAF0E9}"/>
              </a:ext>
            </a:extLst>
          </p:cNvPr>
          <p:cNvGraphicFramePr>
            <a:graphicFrameLocks noGrp="1"/>
          </p:cNvGraphicFramePr>
          <p:nvPr>
            <p:extLst>
              <p:ext uri="{D42A27DB-BD31-4B8C-83A1-F6EECF244321}">
                <p14:modId xmlns:p14="http://schemas.microsoft.com/office/powerpoint/2010/main" val="1140604164"/>
              </p:ext>
            </p:extLst>
          </p:nvPr>
        </p:nvGraphicFramePr>
        <p:xfrm>
          <a:off x="5715000" y="3000311"/>
          <a:ext cx="6277608" cy="3422778"/>
        </p:xfrm>
        <a:graphic>
          <a:graphicData uri="http://schemas.openxmlformats.org/drawingml/2006/table">
            <a:tbl>
              <a:tblPr firstRow="1" bandRow="1">
                <a:tableStyleId>{5C22544A-7EE6-4342-B048-85BDC9FD1C3A}</a:tableStyleId>
              </a:tblPr>
              <a:tblGrid>
                <a:gridCol w="1527493">
                  <a:extLst>
                    <a:ext uri="{9D8B030D-6E8A-4147-A177-3AD203B41FA5}">
                      <a16:colId xmlns:a16="http://schemas.microsoft.com/office/drawing/2014/main" val="4176301435"/>
                    </a:ext>
                  </a:extLst>
                </a:gridCol>
                <a:gridCol w="4750115">
                  <a:extLst>
                    <a:ext uri="{9D8B030D-6E8A-4147-A177-3AD203B41FA5}">
                      <a16:colId xmlns:a16="http://schemas.microsoft.com/office/drawing/2014/main" val="1732422232"/>
                    </a:ext>
                  </a:extLst>
                </a:gridCol>
              </a:tblGrid>
              <a:tr h="570463">
                <a:tc gridSpan="2">
                  <a:txBody>
                    <a:bodyPr/>
                    <a:lstStyle/>
                    <a:p>
                      <a:r>
                        <a:rPr lang="en-US" sz="1600" b="0" dirty="0">
                          <a:latin typeface="Monaco" pitchFamily="2" charset="77"/>
                        </a:rPr>
                        <a:t>creds</a:t>
                      </a:r>
                    </a:p>
                  </a:txBody>
                  <a:tcPr/>
                </a:tc>
                <a:tc hMerge="1">
                  <a:txBody>
                    <a:bodyPr/>
                    <a:lstStyle/>
                    <a:p>
                      <a:endParaRPr lang="en-US" dirty="0"/>
                    </a:p>
                  </a:txBody>
                  <a:tcPr/>
                </a:tc>
                <a:extLst>
                  <a:ext uri="{0D108BD9-81ED-4DB2-BD59-A6C34878D82A}">
                    <a16:rowId xmlns:a16="http://schemas.microsoft.com/office/drawing/2014/main" val="4217335341"/>
                  </a:ext>
                </a:extLst>
              </a:tr>
              <a:tr h="570463">
                <a:tc>
                  <a:txBody>
                    <a:bodyPr/>
                    <a:lstStyle/>
                    <a:p>
                      <a:r>
                        <a:rPr lang="en-US" sz="1600" b="1" dirty="0" err="1">
                          <a:latin typeface="Monaco" pitchFamily="2" charset="77"/>
                        </a:rPr>
                        <a:t>redcap_uri</a:t>
                      </a:r>
                      <a:endParaRPr lang="en-US" sz="1600" b="1" dirty="0">
                        <a:latin typeface="Monaco" pitchFamily="2" charset="77"/>
                      </a:endParaRPr>
                    </a:p>
                  </a:txBody>
                  <a:tcPr/>
                </a:tc>
                <a:tc>
                  <a:txBody>
                    <a:bodyPr/>
                    <a:lstStyle/>
                    <a:p>
                      <a:r>
                        <a:rPr lang="en-US" sz="1600" dirty="0">
                          <a:latin typeface="Monaco" pitchFamily="2" charset="77"/>
                        </a:rPr>
                        <a:t>"https://</a:t>
                      </a:r>
                      <a:r>
                        <a:rPr lang="en-US" sz="1600" dirty="0" err="1">
                          <a:latin typeface="Monaco" pitchFamily="2" charset="77"/>
                        </a:rPr>
                        <a:t>redcap.chop.edu</a:t>
                      </a:r>
                      <a:r>
                        <a:rPr lang="en-US" sz="1600" dirty="0">
                          <a:latin typeface="Monaco" pitchFamily="2" charset="77"/>
                        </a:rPr>
                        <a:t>/</a:t>
                      </a:r>
                      <a:r>
                        <a:rPr lang="en-US" sz="1600" dirty="0" err="1">
                          <a:latin typeface="Monaco" pitchFamily="2" charset="77"/>
                        </a:rPr>
                        <a:t>api</a:t>
                      </a:r>
                      <a:r>
                        <a:rPr lang="en-US" sz="1600" dirty="0">
                          <a:latin typeface="Monaco" pitchFamily="2" charset="77"/>
                        </a:rPr>
                        <a:t>/"</a:t>
                      </a:r>
                    </a:p>
                  </a:txBody>
                  <a:tcPr/>
                </a:tc>
                <a:extLst>
                  <a:ext uri="{0D108BD9-81ED-4DB2-BD59-A6C34878D82A}">
                    <a16:rowId xmlns:a16="http://schemas.microsoft.com/office/drawing/2014/main" val="2655366854"/>
                  </a:ext>
                </a:extLst>
              </a:tr>
              <a:tr h="570463">
                <a:tc>
                  <a:txBody>
                    <a:bodyPr/>
                    <a:lstStyle/>
                    <a:p>
                      <a:r>
                        <a:rPr lang="en-US" sz="1600" b="1" dirty="0">
                          <a:latin typeface="Monaco" pitchFamily="2" charset="77"/>
                        </a:rPr>
                        <a:t>username</a:t>
                      </a:r>
                    </a:p>
                  </a:txBody>
                  <a:tcPr/>
                </a:tc>
                <a:tc>
                  <a:txBody>
                    <a:bodyPr/>
                    <a:lstStyle/>
                    <a:p>
                      <a:r>
                        <a:rPr lang="en-US" sz="1600" dirty="0">
                          <a:latin typeface="Monaco" pitchFamily="2" charset="77"/>
                        </a:rPr>
                        <a:t>"</a:t>
                      </a:r>
                      <a:r>
                        <a:rPr lang="en-US" sz="1600" dirty="0" err="1">
                          <a:latin typeface="Monaco" pitchFamily="2" charset="77"/>
                        </a:rPr>
                        <a:t>myusername</a:t>
                      </a:r>
                      <a:r>
                        <a:rPr lang="en-US" sz="1600" dirty="0">
                          <a:latin typeface="Monaco" pitchFamily="2" charset="77"/>
                        </a:rPr>
                        <a:t>"</a:t>
                      </a:r>
                    </a:p>
                  </a:txBody>
                  <a:tcPr/>
                </a:tc>
                <a:extLst>
                  <a:ext uri="{0D108BD9-81ED-4DB2-BD59-A6C34878D82A}">
                    <a16:rowId xmlns:a16="http://schemas.microsoft.com/office/drawing/2014/main" val="2113170315"/>
                  </a:ext>
                </a:extLst>
              </a:tr>
              <a:tr h="570463">
                <a:tc>
                  <a:txBody>
                    <a:bodyPr/>
                    <a:lstStyle/>
                    <a:p>
                      <a:r>
                        <a:rPr lang="en-US" sz="1600" b="1" dirty="0" err="1">
                          <a:latin typeface="Monaco" pitchFamily="2" charset="77"/>
                        </a:rPr>
                        <a:t>project_id</a:t>
                      </a:r>
                      <a:endParaRPr lang="en-US" sz="1600" b="1" dirty="0">
                        <a:latin typeface="Monaco" pitchFamily="2" charset="77"/>
                      </a:endParaRPr>
                    </a:p>
                  </a:txBody>
                  <a:tcPr/>
                </a:tc>
                <a:tc>
                  <a:txBody>
                    <a:bodyPr/>
                    <a:lstStyle/>
                    <a:p>
                      <a:r>
                        <a:rPr lang="en-US" sz="1600" dirty="0">
                          <a:latin typeface="Monaco" pitchFamily="2" charset="77"/>
                        </a:rPr>
                        <a:t>1</a:t>
                      </a:r>
                    </a:p>
                  </a:txBody>
                  <a:tcPr/>
                </a:tc>
                <a:extLst>
                  <a:ext uri="{0D108BD9-81ED-4DB2-BD59-A6C34878D82A}">
                    <a16:rowId xmlns:a16="http://schemas.microsoft.com/office/drawing/2014/main" val="2237349453"/>
                  </a:ext>
                </a:extLst>
              </a:tr>
              <a:tr h="570463">
                <a:tc>
                  <a:txBody>
                    <a:bodyPr/>
                    <a:lstStyle/>
                    <a:p>
                      <a:r>
                        <a:rPr lang="en-US" sz="1600" b="1" dirty="0">
                          <a:latin typeface="Monaco" pitchFamily="2" charset="77"/>
                        </a:rPr>
                        <a:t>token</a:t>
                      </a:r>
                    </a:p>
                  </a:txBody>
                  <a:tcPr/>
                </a:tc>
                <a:tc>
                  <a:txBody>
                    <a:bodyPr/>
                    <a:lstStyle/>
                    <a:p>
                      <a:r>
                        <a:rPr lang="en-US" sz="1600" dirty="0">
                          <a:latin typeface="Monaco" pitchFamily="2" charset="77"/>
                        </a:rPr>
                        <a:t>"37BCFC38D45F10C47EAF4D8B97BFC32F"</a:t>
                      </a:r>
                    </a:p>
                  </a:txBody>
                  <a:tcPr/>
                </a:tc>
                <a:extLst>
                  <a:ext uri="{0D108BD9-81ED-4DB2-BD59-A6C34878D82A}">
                    <a16:rowId xmlns:a16="http://schemas.microsoft.com/office/drawing/2014/main" val="79585965"/>
                  </a:ext>
                </a:extLst>
              </a:tr>
              <a:tr h="570463">
                <a:tc>
                  <a:txBody>
                    <a:bodyPr/>
                    <a:lstStyle/>
                    <a:p>
                      <a:r>
                        <a:rPr lang="en-US" sz="1600" b="1" dirty="0">
                          <a:latin typeface="Monaco" pitchFamily="2" charset="77"/>
                        </a:rPr>
                        <a:t>comment</a:t>
                      </a:r>
                    </a:p>
                  </a:txBody>
                  <a:tcPr/>
                </a:tc>
                <a:tc>
                  <a:txBody>
                    <a:bodyPr/>
                    <a:lstStyle/>
                    <a:p>
                      <a:r>
                        <a:rPr lang="en-US" sz="1600" dirty="0">
                          <a:latin typeface="Monaco" pitchFamily="2" charset="77"/>
                        </a:rPr>
                        <a:t>CAR-T cell trials</a:t>
                      </a:r>
                    </a:p>
                  </a:txBody>
                  <a:tcPr/>
                </a:tc>
                <a:extLst>
                  <a:ext uri="{0D108BD9-81ED-4DB2-BD59-A6C34878D82A}">
                    <a16:rowId xmlns:a16="http://schemas.microsoft.com/office/drawing/2014/main" val="985111216"/>
                  </a:ext>
                </a:extLst>
              </a:tr>
            </a:tbl>
          </a:graphicData>
        </a:graphic>
      </p:graphicFrame>
      <p:graphicFrame>
        <p:nvGraphicFramePr>
          <p:cNvPr id="4" name="Table 3">
            <a:extLst>
              <a:ext uri="{FF2B5EF4-FFF2-40B4-BE49-F238E27FC236}">
                <a16:creationId xmlns:a16="http://schemas.microsoft.com/office/drawing/2014/main" id="{A82E13B5-8AA7-D110-97B2-FE7D54DA12F3}"/>
              </a:ext>
            </a:extLst>
          </p:cNvPr>
          <p:cNvGraphicFramePr>
            <a:graphicFrameLocks noGrp="1"/>
          </p:cNvGraphicFramePr>
          <p:nvPr>
            <p:extLst>
              <p:ext uri="{D42A27DB-BD31-4B8C-83A1-F6EECF244321}">
                <p14:modId xmlns:p14="http://schemas.microsoft.com/office/powerpoint/2010/main" val="776391601"/>
              </p:ext>
            </p:extLst>
          </p:nvPr>
        </p:nvGraphicFramePr>
        <p:xfrm>
          <a:off x="342900" y="4090627"/>
          <a:ext cx="3924300" cy="1193185"/>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4176301435"/>
                    </a:ext>
                  </a:extLst>
                </a:gridCol>
              </a:tblGrid>
              <a:tr h="513124">
                <a:tc>
                  <a:txBody>
                    <a:bodyPr/>
                    <a:lstStyle/>
                    <a:p>
                      <a:r>
                        <a:rPr lang="en-US" sz="1600" dirty="0" err="1">
                          <a:latin typeface="Monaco" pitchFamily="2" charset="77"/>
                        </a:rPr>
                        <a:t>uri</a:t>
                      </a:r>
                      <a:endParaRPr lang="en-US" sz="2400" dirty="0">
                        <a:latin typeface="Monaco" pitchFamily="2" charset="77"/>
                      </a:endParaRPr>
                    </a:p>
                    <a:p>
                      <a:endParaRPr lang="en-US" sz="1600" dirty="0">
                        <a:latin typeface="Monaco" pitchFamily="2" charset="77"/>
                      </a:endParaRPr>
                    </a:p>
                  </a:txBody>
                  <a:tcPr/>
                </a:tc>
                <a:extLst>
                  <a:ext uri="{0D108BD9-81ED-4DB2-BD59-A6C34878D82A}">
                    <a16:rowId xmlns:a16="http://schemas.microsoft.com/office/drawing/2014/main" val="4217335341"/>
                  </a:ext>
                </a:extLst>
              </a:tr>
              <a:tr h="6140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onaco" pitchFamily="2" charset="77"/>
                        </a:rPr>
                        <a:t>"https://</a:t>
                      </a:r>
                      <a:r>
                        <a:rPr lang="en-US" sz="1600" dirty="0" err="1">
                          <a:latin typeface="Monaco" pitchFamily="2" charset="77"/>
                        </a:rPr>
                        <a:t>redcap.chop.edu</a:t>
                      </a:r>
                      <a:r>
                        <a:rPr lang="en-US" sz="1600" dirty="0">
                          <a:latin typeface="Monaco" pitchFamily="2" charset="77"/>
                        </a:rPr>
                        <a:t>/</a:t>
                      </a:r>
                      <a:r>
                        <a:rPr lang="en-US" sz="1600" dirty="0" err="1">
                          <a:latin typeface="Monaco" pitchFamily="2" charset="77"/>
                        </a:rPr>
                        <a:t>api</a:t>
                      </a:r>
                      <a:r>
                        <a:rPr lang="en-US" sz="1600" dirty="0">
                          <a:latin typeface="Monaco" pitchFamily="2" charset="77"/>
                        </a:rPr>
                        <a:t>/"</a:t>
                      </a:r>
                    </a:p>
                    <a:p>
                      <a:endParaRPr lang="en-US" sz="1600" dirty="0">
                        <a:latin typeface="Monaco" pitchFamily="2" charset="77"/>
                      </a:endParaRPr>
                    </a:p>
                  </a:txBody>
                  <a:tcPr/>
                </a:tc>
                <a:extLst>
                  <a:ext uri="{0D108BD9-81ED-4DB2-BD59-A6C34878D82A}">
                    <a16:rowId xmlns:a16="http://schemas.microsoft.com/office/drawing/2014/main" val="2655366854"/>
                  </a:ext>
                </a:extLst>
              </a:tr>
            </a:tbl>
          </a:graphicData>
        </a:graphic>
      </p:graphicFrame>
      <p:grpSp>
        <p:nvGrpSpPr>
          <p:cNvPr id="5" name="Group 4">
            <a:extLst>
              <a:ext uri="{FF2B5EF4-FFF2-40B4-BE49-F238E27FC236}">
                <a16:creationId xmlns:a16="http://schemas.microsoft.com/office/drawing/2014/main" id="{F797767B-3916-0AD6-4C16-9BDC58988A84}"/>
              </a:ext>
            </a:extLst>
          </p:cNvPr>
          <p:cNvGrpSpPr/>
          <p:nvPr/>
        </p:nvGrpSpPr>
        <p:grpSpPr>
          <a:xfrm>
            <a:off x="3805220" y="1694251"/>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dirty="0" err="1">
                  <a:latin typeface="Monaco" charset="0"/>
                  <a:ea typeface="Monaco" charset="0"/>
                  <a:cs typeface="Monaco" charset="0"/>
                </a:rPr>
                <a:t>uri</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redcap_uri</a:t>
              </a:r>
              <a:endParaRPr lang="en-US" sz="2800" dirty="0">
                <a:latin typeface="Monaco" charset="0"/>
                <a:ea typeface="Monaco" charset="0"/>
                <a:cs typeface="Monaco" charset="0"/>
              </a:endParaRPr>
            </a:p>
          </p:txBody>
        </p:sp>
      </p:grpSp>
      <p:sp>
        <p:nvSpPr>
          <p:cNvPr id="8" name="Left Arrow 7">
            <a:extLst>
              <a:ext uri="{FF2B5EF4-FFF2-40B4-BE49-F238E27FC236}">
                <a16:creationId xmlns:a16="http://schemas.microsoft.com/office/drawing/2014/main" id="{76C8424D-F9ED-0FB3-AF27-850C2C9F9406}"/>
              </a:ext>
            </a:extLst>
          </p:cNvPr>
          <p:cNvSpPr/>
          <p:nvPr/>
        </p:nvSpPr>
        <p:spPr>
          <a:xfrm>
            <a:off x="4445000" y="4508429"/>
            <a:ext cx="1130300"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341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797767B-3916-0AD6-4C16-9BDC58988A84}"/>
              </a:ext>
            </a:extLst>
          </p:cNvPr>
          <p:cNvGrpSpPr/>
          <p:nvPr/>
        </p:nvGrpSpPr>
        <p:grpSpPr>
          <a:xfrm>
            <a:off x="2416960" y="3101340"/>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pPr algn="ctr"/>
              <a:r>
                <a:rPr lang="en-US" sz="2800" i="1" dirty="0">
                  <a:solidFill>
                    <a:srgbClr val="0070C0"/>
                  </a:solidFill>
                  <a:latin typeface="Monaco" charset="0"/>
                  <a:ea typeface="Monaco" charset="0"/>
                  <a:cs typeface="Monaco" charset="0"/>
                </a:rPr>
                <a:t> </a:t>
              </a:r>
              <a:r>
                <a:rPr lang="en-US" sz="2800" dirty="0" err="1">
                  <a:latin typeface="Monaco" charset="0"/>
                  <a:ea typeface="Monaco" charset="0"/>
                  <a:cs typeface="Monaco" charset="0"/>
                </a:rPr>
                <a:t>uri</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redcap_uri</a:t>
              </a:r>
              <a:endParaRPr lang="en-US" sz="2800" dirty="0">
                <a:latin typeface="Monaco" charset="0"/>
                <a:ea typeface="Monaco" charset="0"/>
                <a:cs typeface="Monaco" charset="0"/>
              </a:endParaRPr>
            </a:p>
          </p:txBody>
        </p:sp>
      </p:grpSp>
      <p:sp>
        <p:nvSpPr>
          <p:cNvPr id="10" name="Rounded Rectangular Callout 9">
            <a:extLst>
              <a:ext uri="{FF2B5EF4-FFF2-40B4-BE49-F238E27FC236}">
                <a16:creationId xmlns:a16="http://schemas.microsoft.com/office/drawing/2014/main" id="{76EF9333-FCA6-BDFE-21D7-24542662DD5C}"/>
              </a:ext>
            </a:extLst>
          </p:cNvPr>
          <p:cNvSpPr/>
          <p:nvPr/>
        </p:nvSpPr>
        <p:spPr>
          <a:xfrm>
            <a:off x="3075214" y="1400486"/>
            <a:ext cx="6041571" cy="1246648"/>
          </a:xfrm>
          <a:prstGeom prst="wedgeRoundRectCallout">
            <a:avLst>
              <a:gd name="adj1" fmla="val 5428"/>
              <a:gd name="adj2" fmla="val 91883"/>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755540-277F-755A-25B3-3A97453BD35A}"/>
              </a:ext>
            </a:extLst>
          </p:cNvPr>
          <p:cNvSpPr txBox="1"/>
          <p:nvPr/>
        </p:nvSpPr>
        <p:spPr>
          <a:xfrm>
            <a:off x="3075214" y="12442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dollar operator</a:t>
            </a:r>
          </a:p>
          <a:p>
            <a:pPr algn="ctr"/>
            <a:r>
              <a:rPr lang="en-US" sz="2800" dirty="0">
                <a:solidFill>
                  <a:schemeClr val="bg1"/>
                </a:solidFill>
              </a:rPr>
              <a:t>extracts an element from a list</a:t>
            </a:r>
            <a:endParaRPr lang="en-US" dirty="0">
              <a:solidFill>
                <a:schemeClr val="bg1"/>
              </a:solidFill>
            </a:endParaRPr>
          </a:p>
          <a:p>
            <a:pPr algn="ctr"/>
            <a:endParaRPr lang="en-US" sz="1200" dirty="0">
              <a:solidFill>
                <a:schemeClr val="bg1"/>
              </a:solidFill>
            </a:endParaRPr>
          </a:p>
        </p:txBody>
      </p:sp>
      <p:sp>
        <p:nvSpPr>
          <p:cNvPr id="12" name="Rounded Rectangular Callout 11">
            <a:extLst>
              <a:ext uri="{FF2B5EF4-FFF2-40B4-BE49-F238E27FC236}">
                <a16:creationId xmlns:a16="http://schemas.microsoft.com/office/drawing/2014/main" id="{003B9559-2A42-470B-6EFB-7CF4A7069A6B}"/>
              </a:ext>
            </a:extLst>
          </p:cNvPr>
          <p:cNvSpPr/>
          <p:nvPr/>
        </p:nvSpPr>
        <p:spPr>
          <a:xfrm>
            <a:off x="3075214" y="4261882"/>
            <a:ext cx="6041571" cy="1821417"/>
          </a:xfrm>
          <a:prstGeom prst="wedgeRoundRectCallout">
            <a:avLst>
              <a:gd name="adj1" fmla="val -7185"/>
              <a:gd name="adj2" fmla="val -8472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683CA02-865D-39CA-0937-4F1BD6D7E9BD}"/>
              </a:ext>
            </a:extLst>
          </p:cNvPr>
          <p:cNvSpPr txBox="1"/>
          <p:nvPr/>
        </p:nvSpPr>
        <p:spPr>
          <a:xfrm>
            <a:off x="3075213" y="4105646"/>
            <a:ext cx="6041571" cy="1938992"/>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list</a:t>
            </a:r>
          </a:p>
          <a:p>
            <a:pPr algn="ctr"/>
            <a:r>
              <a:rPr lang="en-US" sz="2800" dirty="0">
                <a:solidFill>
                  <a:schemeClr val="bg1"/>
                </a:solidFill>
              </a:rPr>
              <a:t>a type of object that can contain </a:t>
            </a:r>
          </a:p>
          <a:p>
            <a:pPr algn="ctr"/>
            <a:r>
              <a:rPr lang="en-US" sz="2800" dirty="0">
                <a:solidFill>
                  <a:schemeClr val="bg1"/>
                </a:solidFill>
              </a:rPr>
              <a:t>multiple arbitrary objects</a:t>
            </a:r>
            <a:endParaRPr lang="en-US" dirty="0">
              <a:solidFill>
                <a:schemeClr val="bg1"/>
              </a:solidFill>
            </a:endParaRPr>
          </a:p>
          <a:p>
            <a:pPr algn="ctr"/>
            <a:endParaRPr lang="en-US" sz="1200" dirty="0">
              <a:solidFill>
                <a:schemeClr val="bg1"/>
              </a:solidFill>
            </a:endParaRPr>
          </a:p>
        </p:txBody>
      </p:sp>
    </p:spTree>
    <p:extLst>
      <p:ext uri="{BB962C8B-B14F-4D97-AF65-F5344CB8AC3E}">
        <p14:creationId xmlns:p14="http://schemas.microsoft.com/office/powerpoint/2010/main" val="1841914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33132" y="1830411"/>
            <a:ext cx="8773386" cy="4812436"/>
          </a:xfrm>
        </p:spPr>
        <p:txBody>
          <a:bodyPr>
            <a:normAutofit/>
          </a:bodyPr>
          <a:lstStyle/>
          <a:p>
            <a:pPr marL="0" indent="0">
              <a:buNone/>
            </a:pPr>
            <a:r>
              <a:rPr lang="en-US" sz="3200" dirty="0"/>
              <a:t>Quarto allows …</a:t>
            </a:r>
          </a:p>
          <a:p>
            <a:pPr marL="0" indent="0">
              <a:buNone/>
            </a:pPr>
            <a:endParaRPr lang="en-US" sz="3200" dirty="0"/>
          </a:p>
          <a:p>
            <a:pPr marL="0" indent="0">
              <a:buNone/>
            </a:pPr>
            <a:r>
              <a:rPr lang="en-US" sz="3200" dirty="0"/>
              <a:t>Essential concepts in R include packages which extend the functionality of R by providing new functions; functions, which do stuff; assignment of names to objects; and list objects which contain other objects that can be extracted with the $ operator.</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9" name="Google Shape;245;p37">
            <a:extLst>
              <a:ext uri="{FF2B5EF4-FFF2-40B4-BE49-F238E27FC236}">
                <a16:creationId xmlns:a16="http://schemas.microsoft.com/office/drawing/2014/main" id="{EFA6CF99-F7C5-0148-9862-2D719261208A}"/>
              </a:ext>
            </a:extLst>
          </p:cNvPr>
          <p:cNvPicPr preferRelativeResize="0"/>
          <p:nvPr/>
        </p:nvPicPr>
        <p:blipFill>
          <a:blip r:embed="rId3">
            <a:alphaModFix/>
          </a:blip>
          <a:stretch>
            <a:fillRect/>
          </a:stretch>
        </p:blipFill>
        <p:spPr>
          <a:xfrm>
            <a:off x="660532" y="4140200"/>
            <a:ext cx="1499714" cy="1162082"/>
          </a:xfrm>
          <a:prstGeom prst="rect">
            <a:avLst/>
          </a:prstGeom>
          <a:noFill/>
          <a:ln>
            <a:noFill/>
          </a:ln>
        </p:spPr>
      </p:pic>
      <p:pic>
        <p:nvPicPr>
          <p:cNvPr id="2" name="Picture 1">
            <a:extLst>
              <a:ext uri="{FF2B5EF4-FFF2-40B4-BE49-F238E27FC236}">
                <a16:creationId xmlns:a16="http://schemas.microsoft.com/office/drawing/2014/main" id="{E05CAFCE-2C6D-0D4E-CD0A-0714A4D049A7}"/>
              </a:ext>
            </a:extLst>
          </p:cNvPr>
          <p:cNvPicPr>
            <a:picLocks noChangeAspect="1"/>
          </p:cNvPicPr>
          <p:nvPr/>
        </p:nvPicPr>
        <p:blipFill>
          <a:blip r:embed="rId4"/>
          <a:stretch>
            <a:fillRect/>
          </a:stretch>
        </p:blipFill>
        <p:spPr>
          <a:xfrm>
            <a:off x="689567" y="1357682"/>
            <a:ext cx="1470679" cy="1622203"/>
          </a:xfrm>
          <a:prstGeom prst="rect">
            <a:avLst/>
          </a:prstGeom>
        </p:spPr>
      </p:pic>
    </p:spTree>
    <p:extLst>
      <p:ext uri="{BB962C8B-B14F-4D97-AF65-F5344CB8AC3E}">
        <p14:creationId xmlns:p14="http://schemas.microsoft.com/office/powerpoint/2010/main" val="2941336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E4BE8D1-377B-DE61-FAE7-EFE5031311E8}"/>
              </a:ext>
            </a:extLst>
          </p:cNvPr>
          <p:cNvGrpSpPr/>
          <p:nvPr/>
        </p:nvGrpSpPr>
        <p:grpSpPr>
          <a:xfrm>
            <a:off x="4969191" y="1327386"/>
            <a:ext cx="6246631" cy="4461136"/>
            <a:chOff x="2753530" y="184935"/>
            <a:chExt cx="6246631" cy="4461136"/>
          </a:xfrm>
        </p:grpSpPr>
        <p:pic>
          <p:nvPicPr>
            <p:cNvPr id="7" name="Picture 6">
              <a:extLst>
                <a:ext uri="{FF2B5EF4-FFF2-40B4-BE49-F238E27FC236}">
                  <a16:creationId xmlns:a16="http://schemas.microsoft.com/office/drawing/2014/main" id="{E4BCBEED-4CE3-CCBD-627F-735B2FCB3CF6}"/>
                </a:ext>
              </a:extLst>
            </p:cNvPr>
            <p:cNvPicPr>
              <a:picLocks noChangeAspect="1"/>
            </p:cNvPicPr>
            <p:nvPr/>
          </p:nvPicPr>
          <p:blipFill>
            <a:blip r:embed="rId3"/>
            <a:stretch>
              <a:fillRect/>
            </a:stretch>
          </p:blipFill>
          <p:spPr>
            <a:xfrm>
              <a:off x="2753530" y="184935"/>
              <a:ext cx="6246631" cy="4461136"/>
            </a:xfrm>
            <a:prstGeom prst="rect">
              <a:avLst/>
            </a:prstGeom>
          </p:spPr>
        </p:pic>
        <p:sp>
          <p:nvSpPr>
            <p:cNvPr id="8" name="TextBox 7">
              <a:extLst>
                <a:ext uri="{FF2B5EF4-FFF2-40B4-BE49-F238E27FC236}">
                  <a16:creationId xmlns:a16="http://schemas.microsoft.com/office/drawing/2014/main" id="{335FBAC7-9639-89EF-D1AC-C0FAEACC6366}"/>
                </a:ext>
              </a:extLst>
            </p:cNvPr>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Stephan</a:t>
              </a:r>
            </a:p>
          </p:txBody>
        </p:sp>
      </p:grpSp>
      <p:pic>
        <p:nvPicPr>
          <p:cNvPr id="3" name="Picture 2">
            <a:extLst>
              <a:ext uri="{FF2B5EF4-FFF2-40B4-BE49-F238E27FC236}">
                <a16:creationId xmlns:a16="http://schemas.microsoft.com/office/drawing/2014/main" id="{48D712A7-85C5-F946-8A99-09E4E83BC474}"/>
              </a:ext>
            </a:extLst>
          </p:cNvPr>
          <p:cNvPicPr>
            <a:picLocks noChangeAspect="1"/>
          </p:cNvPicPr>
          <p:nvPr/>
        </p:nvPicPr>
        <p:blipFill>
          <a:blip r:embed="rId4"/>
          <a:stretch>
            <a:fillRect/>
          </a:stretch>
        </p:blipFill>
        <p:spPr>
          <a:xfrm>
            <a:off x="953766" y="1437054"/>
            <a:ext cx="3898900" cy="4241800"/>
          </a:xfrm>
          <a:prstGeom prst="ellipse">
            <a:avLst/>
          </a:prstGeom>
        </p:spPr>
      </p:pic>
    </p:spTree>
    <p:extLst>
      <p:ext uri="{BB962C8B-B14F-4D97-AF65-F5344CB8AC3E}">
        <p14:creationId xmlns:p14="http://schemas.microsoft.com/office/powerpoint/2010/main" val="428468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E4BE8D1-377B-DE61-FAE7-EFE5031311E8}"/>
              </a:ext>
            </a:extLst>
          </p:cNvPr>
          <p:cNvGrpSpPr/>
          <p:nvPr/>
        </p:nvGrpSpPr>
        <p:grpSpPr>
          <a:xfrm>
            <a:off x="4969191" y="1327386"/>
            <a:ext cx="6246631" cy="4461136"/>
            <a:chOff x="2753530" y="184935"/>
            <a:chExt cx="6246631" cy="4461136"/>
          </a:xfrm>
        </p:grpSpPr>
        <p:pic>
          <p:nvPicPr>
            <p:cNvPr id="7" name="Picture 6">
              <a:extLst>
                <a:ext uri="{FF2B5EF4-FFF2-40B4-BE49-F238E27FC236}">
                  <a16:creationId xmlns:a16="http://schemas.microsoft.com/office/drawing/2014/main" id="{E4BCBEED-4CE3-CCBD-627F-735B2FCB3CF6}"/>
                </a:ext>
              </a:extLst>
            </p:cNvPr>
            <p:cNvPicPr>
              <a:picLocks noChangeAspect="1"/>
            </p:cNvPicPr>
            <p:nvPr/>
          </p:nvPicPr>
          <p:blipFill>
            <a:blip r:embed="rId3"/>
            <a:stretch>
              <a:fillRect/>
            </a:stretch>
          </p:blipFill>
          <p:spPr>
            <a:xfrm>
              <a:off x="2753530" y="184935"/>
              <a:ext cx="6246631" cy="4461136"/>
            </a:xfrm>
            <a:prstGeom prst="rect">
              <a:avLst/>
            </a:prstGeom>
          </p:spPr>
        </p:pic>
        <p:sp>
          <p:nvSpPr>
            <p:cNvPr id="8" name="TextBox 7">
              <a:extLst>
                <a:ext uri="{FF2B5EF4-FFF2-40B4-BE49-F238E27FC236}">
                  <a16:creationId xmlns:a16="http://schemas.microsoft.com/office/drawing/2014/main" id="{335FBAC7-9639-89EF-D1AC-C0FAEACC6366}"/>
                </a:ext>
              </a:extLst>
            </p:cNvPr>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Will</a:t>
              </a:r>
            </a:p>
          </p:txBody>
        </p:sp>
      </p:grpSp>
      <p:pic>
        <p:nvPicPr>
          <p:cNvPr id="3" name="Picture 2" descr="A person with a beard&#10;&#10;Description automatically generated">
            <a:extLst>
              <a:ext uri="{FF2B5EF4-FFF2-40B4-BE49-F238E27FC236}">
                <a16:creationId xmlns:a16="http://schemas.microsoft.com/office/drawing/2014/main" id="{25BE8A32-D939-980E-868E-CB63E4D7C683}"/>
              </a:ext>
            </a:extLst>
          </p:cNvPr>
          <p:cNvPicPr>
            <a:picLocks noChangeAspect="1"/>
          </p:cNvPicPr>
          <p:nvPr/>
        </p:nvPicPr>
        <p:blipFill rotWithShape="1">
          <a:blip r:embed="rId4"/>
          <a:srcRect l="26815" t="19213" r="26472"/>
          <a:stretch/>
        </p:blipFill>
        <p:spPr>
          <a:xfrm>
            <a:off x="632013" y="1394846"/>
            <a:ext cx="4182034" cy="4068307"/>
          </a:xfrm>
          <a:prstGeom prst="ellipse">
            <a:avLst/>
          </a:prstGeom>
        </p:spPr>
      </p:pic>
    </p:spTree>
    <p:extLst>
      <p:ext uri="{BB962C8B-B14F-4D97-AF65-F5344CB8AC3E}">
        <p14:creationId xmlns:p14="http://schemas.microsoft.com/office/powerpoint/2010/main" val="572128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9155-FF2C-F636-AD4E-83CDEDFB83F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79765ADE-BD1D-E4CF-E0B9-E301754BEA10}"/>
              </a:ext>
            </a:extLst>
          </p:cNvPr>
          <p:cNvSpPr>
            <a:spLocks noGrp="1"/>
          </p:cNvSpPr>
          <p:nvPr>
            <p:ph idx="1"/>
          </p:nvPr>
        </p:nvSpPr>
        <p:spPr>
          <a:xfrm>
            <a:off x="1024128" y="1656272"/>
            <a:ext cx="6815507" cy="4653088"/>
          </a:xfrm>
        </p:spPr>
        <p:txBody>
          <a:bodyPr>
            <a:normAutofit lnSpcReduction="10000"/>
          </a:bodyPr>
          <a:lstStyle/>
          <a:p>
            <a:pPr algn="l">
              <a:buFont typeface="Wingdings" pitchFamily="2" charset="2"/>
              <a:buChar char="Ø"/>
            </a:pPr>
            <a:r>
              <a:rPr lang="en-US" sz="2800" dirty="0"/>
              <a:t> </a:t>
            </a:r>
            <a:r>
              <a:rPr lang="en-US" sz="2800" dirty="0">
                <a:effectLst/>
              </a:rPr>
              <a:t>You are somewhat familiar with </a:t>
            </a:r>
            <a:r>
              <a:rPr lang="en-US" sz="2800" dirty="0" err="1">
                <a:effectLst/>
              </a:rPr>
              <a:t>REDCap</a:t>
            </a:r>
            <a:r>
              <a:rPr lang="en-US" sz="2800" dirty="0">
                <a:effectLst/>
              </a:rPr>
              <a:t> </a:t>
            </a:r>
          </a:p>
          <a:p>
            <a:pPr marL="128016" lvl="1" indent="0">
              <a:buNone/>
            </a:pPr>
            <a:endParaRPr lang="en-US" sz="2400" i="1" dirty="0">
              <a:effectLst/>
            </a:endParaRPr>
          </a:p>
          <a:p>
            <a:pPr algn="l">
              <a:buFont typeface="Wingdings" pitchFamily="2" charset="2"/>
              <a:buChar char="Ø"/>
            </a:pPr>
            <a:r>
              <a:rPr lang="en-US" sz="2800" dirty="0">
                <a:effectLst/>
              </a:rPr>
              <a:t> You have basic knowledge of R </a:t>
            </a:r>
          </a:p>
          <a:p>
            <a:pPr algn="l">
              <a:buFont typeface="Wingdings" pitchFamily="2" charset="2"/>
              <a:buChar char="Ø"/>
            </a:pPr>
            <a:endParaRPr lang="en-US" sz="2800" dirty="0">
              <a:effectLst/>
            </a:endParaRPr>
          </a:p>
          <a:p>
            <a:pPr algn="l">
              <a:buFont typeface="Wingdings" pitchFamily="2" charset="2"/>
              <a:buChar char="Ø"/>
            </a:pPr>
            <a:r>
              <a:rPr lang="en-US" sz="2800" dirty="0">
                <a:effectLst/>
              </a:rPr>
              <a:t> You're interested in learning how to integrate </a:t>
            </a:r>
            <a:r>
              <a:rPr lang="en-US" sz="2800" dirty="0" err="1">
                <a:effectLst/>
              </a:rPr>
              <a:t>REDCap</a:t>
            </a:r>
            <a:r>
              <a:rPr lang="en-US" sz="2800" dirty="0">
                <a:effectLst/>
              </a:rPr>
              <a:t> and R so you can use these skills for your own work</a:t>
            </a:r>
          </a:p>
          <a:p>
            <a:pPr algn="l">
              <a:buFont typeface="Wingdings" pitchFamily="2" charset="2"/>
              <a:buChar char="Ø"/>
            </a:pPr>
            <a:endParaRPr lang="en-US" sz="2800" dirty="0">
              <a:effectLst/>
            </a:endParaRPr>
          </a:p>
          <a:p>
            <a:pPr algn="l">
              <a:buFont typeface="Wingdings" pitchFamily="2" charset="2"/>
              <a:buChar char="Ø"/>
            </a:pPr>
            <a:r>
              <a:rPr lang="en-US" sz="2800" dirty="0">
                <a:effectLst/>
              </a:rPr>
              <a:t> You'd like to meet others who are also interested in this</a:t>
            </a:r>
          </a:p>
          <a:p>
            <a:pPr marL="0" indent="0">
              <a:buNone/>
            </a:pPr>
            <a:endParaRPr lang="en-US" sz="2800" dirty="0"/>
          </a:p>
        </p:txBody>
      </p:sp>
      <p:pic>
        <p:nvPicPr>
          <p:cNvPr id="4" name="Picture 3">
            <a:extLst>
              <a:ext uri="{FF2B5EF4-FFF2-40B4-BE49-F238E27FC236}">
                <a16:creationId xmlns:a16="http://schemas.microsoft.com/office/drawing/2014/main" id="{FA5432B2-CD55-1654-451D-06C762E532A8}"/>
              </a:ext>
            </a:extLst>
          </p:cNvPr>
          <p:cNvPicPr>
            <a:picLocks noChangeAspect="1"/>
          </p:cNvPicPr>
          <p:nvPr/>
        </p:nvPicPr>
        <p:blipFill>
          <a:blip r:embed="rId3"/>
          <a:stretch>
            <a:fillRect/>
          </a:stretch>
        </p:blipFill>
        <p:spPr>
          <a:xfrm>
            <a:off x="7839635" y="1424454"/>
            <a:ext cx="4075770" cy="4009091"/>
          </a:xfrm>
          <a:prstGeom prst="rect">
            <a:avLst/>
          </a:prstGeom>
        </p:spPr>
      </p:pic>
    </p:spTree>
    <p:extLst>
      <p:ext uri="{BB962C8B-B14F-4D97-AF65-F5344CB8AC3E}">
        <p14:creationId xmlns:p14="http://schemas.microsoft.com/office/powerpoint/2010/main" val="3781398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Onto Posit Cloud</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AFBF79-D943-2AA6-2B97-39694C34C811}"/>
              </a:ext>
            </a:extLst>
          </p:cNvPr>
          <p:cNvSpPr>
            <a:spLocks noGrp="1"/>
          </p:cNvSpPr>
          <p:nvPr>
            <p:ph idx="1"/>
          </p:nvPr>
        </p:nvSpPr>
        <p:spPr>
          <a:xfrm>
            <a:off x="0" y="3173506"/>
            <a:ext cx="12192000" cy="3135854"/>
          </a:xfrm>
        </p:spPr>
        <p:txBody>
          <a:bodyPr>
            <a:normAutofit/>
          </a:bodyPr>
          <a:lstStyle/>
          <a:p>
            <a:pPr algn="ctr"/>
            <a:r>
              <a:rPr lang="en-US" sz="4000" b="1" dirty="0">
                <a:solidFill>
                  <a:srgbClr val="0070C0"/>
                </a:solidFill>
                <a:latin typeface="Monaco" pitchFamily="2" charset="77"/>
              </a:rPr>
              <a:t>https://</a:t>
            </a:r>
            <a:r>
              <a:rPr lang="en-US" sz="4000" b="1" dirty="0" err="1">
                <a:solidFill>
                  <a:srgbClr val="0070C0"/>
                </a:solidFill>
                <a:latin typeface="Monaco" pitchFamily="2" charset="77"/>
              </a:rPr>
              <a:t>posit.cloud</a:t>
            </a:r>
            <a:r>
              <a:rPr lang="en-US" sz="4000" b="1" dirty="0">
                <a:solidFill>
                  <a:srgbClr val="0070C0"/>
                </a:solidFill>
                <a:latin typeface="Monaco" pitchFamily="2" charset="77"/>
              </a:rPr>
              <a:t>/content/6465016</a:t>
            </a:r>
          </a:p>
        </p:txBody>
      </p:sp>
    </p:spTree>
    <p:extLst>
      <p:ext uri="{BB962C8B-B14F-4D97-AF65-F5344CB8AC3E}">
        <p14:creationId xmlns:p14="http://schemas.microsoft.com/office/powerpoint/2010/main" val="3582101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4502CF6-CFAA-3C3F-22FB-FD058140206D}"/>
              </a:ext>
            </a:extLst>
          </p:cNvPr>
          <p:cNvPicPr>
            <a:picLocks noGrp="1" noChangeAspect="1"/>
          </p:cNvPicPr>
          <p:nvPr>
            <p:ph idx="1"/>
          </p:nvPr>
        </p:nvPicPr>
        <p:blipFill>
          <a:blip r:embed="rId3"/>
          <a:stretch>
            <a:fillRect/>
          </a:stretch>
        </p:blipFill>
        <p:spPr>
          <a:xfrm>
            <a:off x="2205318" y="154277"/>
            <a:ext cx="8243047" cy="6893951"/>
          </a:xfrm>
          <a:prstGeom prst="rect">
            <a:avLst/>
          </a:prstGeom>
        </p:spPr>
      </p:pic>
      <p:sp>
        <p:nvSpPr>
          <p:cNvPr id="7" name="Right Arrow 6">
            <a:extLst>
              <a:ext uri="{FF2B5EF4-FFF2-40B4-BE49-F238E27FC236}">
                <a16:creationId xmlns:a16="http://schemas.microsoft.com/office/drawing/2014/main" id="{5318257C-BD39-1716-9505-937F2C5EE679}"/>
              </a:ext>
            </a:extLst>
          </p:cNvPr>
          <p:cNvSpPr/>
          <p:nvPr/>
        </p:nvSpPr>
        <p:spPr>
          <a:xfrm rot="19252579">
            <a:off x="1806402" y="1935533"/>
            <a:ext cx="2241409" cy="3361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911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100" dirty="0"/>
              <a:t>In the </a:t>
            </a:r>
            <a:r>
              <a:rPr lang="en-US" sz="4100" i="1" dirty="0"/>
              <a:t>Files</a:t>
            </a:r>
            <a:r>
              <a:rPr lang="en-US" sz="4100" dirty="0"/>
              <a:t> pane on the bottom right, find the </a:t>
            </a:r>
            <a:r>
              <a:rPr lang="en-US" sz="3600" dirty="0">
                <a:solidFill>
                  <a:srgbClr val="0070C0"/>
                </a:solidFill>
                <a:latin typeface="Monaco" pitchFamily="2" charset="77"/>
              </a:rPr>
              <a:t>exercises</a:t>
            </a:r>
            <a:r>
              <a:rPr lang="en-US" sz="4100" dirty="0"/>
              <a:t> folder. Click on it. </a:t>
            </a:r>
          </a:p>
          <a:p>
            <a:pPr marL="0" indent="0">
              <a:buNone/>
            </a:pPr>
            <a:r>
              <a:rPr lang="en-US" sz="4100" dirty="0"/>
              <a:t>Then click on the file named </a:t>
            </a:r>
            <a:r>
              <a:rPr lang="en-US" sz="3600" dirty="0">
                <a:solidFill>
                  <a:srgbClr val="0070C0"/>
                </a:solidFill>
                <a:latin typeface="Monaco" pitchFamily="2" charset="77"/>
              </a:rPr>
              <a:t>00_welcome.qmd</a:t>
            </a:r>
            <a:r>
              <a:rPr lang="en-US" sz="4100" dirty="0"/>
              <a:t>.</a:t>
            </a:r>
          </a:p>
          <a:p>
            <a:pPr marL="0" indent="0">
              <a:buNone/>
            </a:pPr>
            <a:r>
              <a:rPr lang="en-US" sz="4100" dirty="0"/>
              <a:t>A new pane will pop up with the contents of that file. Read what it says and follow the instructions to complete the exercise.</a:t>
            </a:r>
          </a:p>
          <a:p>
            <a:pPr marL="0" indent="0">
              <a:buNone/>
            </a:pPr>
            <a:endParaRPr lang="en-US" sz="4100" dirty="0"/>
          </a:p>
        </p:txBody>
      </p:sp>
    </p:spTree>
    <p:extLst>
      <p:ext uri="{BB962C8B-B14F-4D97-AF65-F5344CB8AC3E}">
        <p14:creationId xmlns:p14="http://schemas.microsoft.com/office/powerpoint/2010/main" val="2927230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7FB6-91E6-C334-2BE9-AB11CB8E807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749F8E4-90DB-9594-1DBD-D37D1F6DCCD2}"/>
              </a:ext>
            </a:extLst>
          </p:cNvPr>
          <p:cNvPicPr>
            <a:picLocks noChangeAspect="1"/>
          </p:cNvPicPr>
          <p:nvPr/>
        </p:nvPicPr>
        <p:blipFill>
          <a:blip r:embed="rId3"/>
          <a:stretch>
            <a:fillRect/>
          </a:stretch>
        </p:blipFill>
        <p:spPr>
          <a:xfrm>
            <a:off x="1447800" y="46297"/>
            <a:ext cx="9296400" cy="6765405"/>
          </a:xfrm>
          <a:prstGeom prst="rect">
            <a:avLst/>
          </a:prstGeom>
        </p:spPr>
      </p:pic>
      <p:sp>
        <p:nvSpPr>
          <p:cNvPr id="4" name="Rectangle 3">
            <a:extLst>
              <a:ext uri="{FF2B5EF4-FFF2-40B4-BE49-F238E27FC236}">
                <a16:creationId xmlns:a16="http://schemas.microsoft.com/office/drawing/2014/main" id="{39FC4012-4DA4-14DC-B42E-C03C6CF46CBC}"/>
              </a:ext>
            </a:extLst>
          </p:cNvPr>
          <p:cNvSpPr/>
          <p:nvPr/>
        </p:nvSpPr>
        <p:spPr>
          <a:xfrm>
            <a:off x="6347012" y="1721223"/>
            <a:ext cx="147917" cy="46424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16407FA-1430-4E27-4374-BB6B9C010DDC}"/>
              </a:ext>
            </a:extLst>
          </p:cNvPr>
          <p:cNvSpPr/>
          <p:nvPr/>
        </p:nvSpPr>
        <p:spPr>
          <a:xfrm rot="5400000">
            <a:off x="8321001" y="1455008"/>
            <a:ext cx="147917" cy="39479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C40341-6A61-3D6E-6F8F-DCDC568D9BD2}"/>
              </a:ext>
            </a:extLst>
          </p:cNvPr>
          <p:cNvSpPr/>
          <p:nvPr/>
        </p:nvSpPr>
        <p:spPr>
          <a:xfrm rot="5400000">
            <a:off x="4016786" y="2279874"/>
            <a:ext cx="147917" cy="45125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9AFB9B0-BDB6-EBC5-D022-72E66677B1BE}"/>
              </a:ext>
            </a:extLst>
          </p:cNvPr>
          <p:cNvSpPr txBox="1"/>
          <p:nvPr/>
        </p:nvSpPr>
        <p:spPr>
          <a:xfrm>
            <a:off x="3096552" y="2701031"/>
            <a:ext cx="2191626" cy="1107996"/>
          </a:xfrm>
          <a:prstGeom prst="rect">
            <a:avLst/>
          </a:prstGeom>
          <a:noFill/>
        </p:spPr>
        <p:txBody>
          <a:bodyPr wrap="none" rtlCol="0">
            <a:spAutoFit/>
          </a:bodyPr>
          <a:lstStyle/>
          <a:p>
            <a:r>
              <a:rPr lang="en-US" sz="6600" dirty="0">
                <a:solidFill>
                  <a:srgbClr val="0070C0"/>
                </a:solidFill>
              </a:rPr>
              <a:t>Editor</a:t>
            </a:r>
          </a:p>
        </p:txBody>
      </p:sp>
      <p:sp>
        <p:nvSpPr>
          <p:cNvPr id="8" name="TextBox 7">
            <a:extLst>
              <a:ext uri="{FF2B5EF4-FFF2-40B4-BE49-F238E27FC236}">
                <a16:creationId xmlns:a16="http://schemas.microsoft.com/office/drawing/2014/main" id="{C98CD664-F45E-E319-9F94-5540E2332EE9}"/>
              </a:ext>
            </a:extLst>
          </p:cNvPr>
          <p:cNvSpPr txBox="1"/>
          <p:nvPr/>
        </p:nvSpPr>
        <p:spPr>
          <a:xfrm>
            <a:off x="2688757" y="4825106"/>
            <a:ext cx="2803973" cy="1107996"/>
          </a:xfrm>
          <a:prstGeom prst="rect">
            <a:avLst/>
          </a:prstGeom>
          <a:noFill/>
        </p:spPr>
        <p:txBody>
          <a:bodyPr wrap="none" rtlCol="0">
            <a:spAutoFit/>
          </a:bodyPr>
          <a:lstStyle/>
          <a:p>
            <a:r>
              <a:rPr lang="en-US" sz="6600" dirty="0">
                <a:solidFill>
                  <a:srgbClr val="0070C0"/>
                </a:solidFill>
              </a:rPr>
              <a:t>Console</a:t>
            </a:r>
          </a:p>
        </p:txBody>
      </p:sp>
      <p:sp>
        <p:nvSpPr>
          <p:cNvPr id="9" name="TextBox 8">
            <a:extLst>
              <a:ext uri="{FF2B5EF4-FFF2-40B4-BE49-F238E27FC236}">
                <a16:creationId xmlns:a16="http://schemas.microsoft.com/office/drawing/2014/main" id="{091C93E7-BC91-A91F-73C5-5D36479A1AC7}"/>
              </a:ext>
            </a:extLst>
          </p:cNvPr>
          <p:cNvSpPr txBox="1"/>
          <p:nvPr/>
        </p:nvSpPr>
        <p:spPr>
          <a:xfrm>
            <a:off x="6689716" y="2152684"/>
            <a:ext cx="3410485" cy="923330"/>
          </a:xfrm>
          <a:prstGeom prst="rect">
            <a:avLst/>
          </a:prstGeom>
          <a:noFill/>
        </p:spPr>
        <p:txBody>
          <a:bodyPr wrap="none" rtlCol="0">
            <a:spAutoFit/>
          </a:bodyPr>
          <a:lstStyle/>
          <a:p>
            <a:r>
              <a:rPr lang="en-US" sz="5400" dirty="0">
                <a:solidFill>
                  <a:srgbClr val="0070C0"/>
                </a:solidFill>
              </a:rPr>
              <a:t>Environment</a:t>
            </a:r>
          </a:p>
        </p:txBody>
      </p:sp>
      <p:sp>
        <p:nvSpPr>
          <p:cNvPr id="10" name="TextBox 9">
            <a:extLst>
              <a:ext uri="{FF2B5EF4-FFF2-40B4-BE49-F238E27FC236}">
                <a16:creationId xmlns:a16="http://schemas.microsoft.com/office/drawing/2014/main" id="{61649348-7DCC-8EF0-8732-29637A52CFCE}"/>
              </a:ext>
            </a:extLst>
          </p:cNvPr>
          <p:cNvSpPr txBox="1"/>
          <p:nvPr/>
        </p:nvSpPr>
        <p:spPr>
          <a:xfrm>
            <a:off x="6689716" y="4295555"/>
            <a:ext cx="3464410" cy="1723549"/>
          </a:xfrm>
          <a:prstGeom prst="rect">
            <a:avLst/>
          </a:prstGeom>
          <a:noFill/>
        </p:spPr>
        <p:txBody>
          <a:bodyPr wrap="none" rtlCol="0">
            <a:spAutoFit/>
          </a:bodyPr>
          <a:lstStyle/>
          <a:p>
            <a:pPr algn="ctr"/>
            <a:r>
              <a:rPr lang="en-US" sz="6600" dirty="0">
                <a:solidFill>
                  <a:srgbClr val="0070C0"/>
                </a:solidFill>
              </a:rPr>
              <a:t>Files</a:t>
            </a:r>
            <a:r>
              <a:rPr lang="en-US" sz="5400" dirty="0">
                <a:solidFill>
                  <a:srgbClr val="0070C0"/>
                </a:solidFill>
              </a:rPr>
              <a:t> </a:t>
            </a:r>
          </a:p>
          <a:p>
            <a:pPr algn="ctr"/>
            <a:r>
              <a:rPr lang="en-US" sz="4000" dirty="0">
                <a:solidFill>
                  <a:srgbClr val="0070C0"/>
                </a:solidFill>
              </a:rPr>
              <a:t>(and other stuff)</a:t>
            </a:r>
          </a:p>
        </p:txBody>
      </p:sp>
    </p:spTree>
    <p:extLst>
      <p:ext uri="{BB962C8B-B14F-4D97-AF65-F5344CB8AC3E}">
        <p14:creationId xmlns:p14="http://schemas.microsoft.com/office/powerpoint/2010/main" val="41332024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10796</TotalTime>
  <Words>1301</Words>
  <Application>Microsoft Macintosh PowerPoint</Application>
  <PresentationFormat>Widescreen</PresentationFormat>
  <Paragraphs>163</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Calibri</vt:lpstr>
      <vt:lpstr>Marker Felt Thin</vt:lpstr>
      <vt:lpstr>Monaco</vt:lpstr>
      <vt:lpstr>Tw Cen MT</vt:lpstr>
      <vt:lpstr>Tw Cen MT Condensed</vt:lpstr>
      <vt:lpstr>Wingdings</vt:lpstr>
      <vt:lpstr>Wingdings 3</vt:lpstr>
      <vt:lpstr>Integral</vt:lpstr>
      <vt:lpstr>Welcome!</vt:lpstr>
      <vt:lpstr>PowerPoint Presentation</vt:lpstr>
      <vt:lpstr>PowerPoint Presentation</vt:lpstr>
      <vt:lpstr>Assumptions</vt:lpstr>
      <vt:lpstr>Getting Onto Posit Cloud</vt:lpstr>
      <vt:lpstr>PowerPoint Presentation</vt:lpstr>
      <vt:lpstr>PowerPoint Presentation</vt:lpstr>
      <vt:lpstr>Your Turn</vt:lpstr>
      <vt:lpstr>PowerPoint Presentation</vt:lpstr>
      <vt:lpstr>PowerPoint Presentation</vt:lpstr>
      <vt:lpstr>PowerPoint Presentation</vt:lpstr>
      <vt:lpstr>5 Minute Intro to 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575</cp:revision>
  <cp:lastPrinted>2019-02-19T22:36:37Z</cp:lastPrinted>
  <dcterms:created xsi:type="dcterms:W3CDTF">2018-02-01T22:00:01Z</dcterms:created>
  <dcterms:modified xsi:type="dcterms:W3CDTF">2023-09-09T01:27:01Z</dcterms:modified>
</cp:coreProperties>
</file>